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0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9144000" cy="5143500" type="screen16x9"/>
  <p:notesSz cx="9942513" cy="6810375"/>
  <p:defaultTextStyle>
    <a:defPPr>
      <a:defRPr lang="de-DE"/>
    </a:defPPr>
    <a:lvl1pPr marL="0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orient="horz" pos="974" userDrawn="1">
          <p15:clr>
            <a:srgbClr val="A4A3A4"/>
          </p15:clr>
        </p15:guide>
        <p15:guide id="3" orient="horz" pos="752" userDrawn="1">
          <p15:clr>
            <a:srgbClr val="A4A3A4"/>
          </p15:clr>
        </p15:guide>
        <p15:guide id="4" orient="horz" pos="3134" userDrawn="1">
          <p15:clr>
            <a:srgbClr val="A4A3A4"/>
          </p15:clr>
        </p15:guide>
        <p15:guide id="5" orient="horz" pos="2878" userDrawn="1">
          <p15:clr>
            <a:srgbClr val="A4A3A4"/>
          </p15:clr>
        </p15:guide>
        <p15:guide id="6" orient="horz" pos="1977" userDrawn="1">
          <p15:clr>
            <a:srgbClr val="A4A3A4"/>
          </p15:clr>
        </p15:guide>
        <p15:guide id="7" orient="horz" pos="1875" userDrawn="1">
          <p15:clr>
            <a:srgbClr val="A4A3A4"/>
          </p15:clr>
        </p15:guide>
        <p15:guide id="8" pos="317" userDrawn="1">
          <p15:clr>
            <a:srgbClr val="A4A3A4"/>
          </p15:clr>
        </p15:guide>
        <p15:guide id="9" pos="5443" userDrawn="1">
          <p15:clr>
            <a:srgbClr val="A4A3A4"/>
          </p15:clr>
        </p15:guide>
        <p15:guide id="10" pos="1497" userDrawn="1">
          <p15:clr>
            <a:srgbClr val="A4A3A4"/>
          </p15:clr>
        </p15:guide>
        <p15:guide id="11" pos="1633" userDrawn="1">
          <p15:clr>
            <a:srgbClr val="A4A3A4"/>
          </p15:clr>
        </p15:guide>
        <p15:guide id="12" pos="2812" userDrawn="1">
          <p15:clr>
            <a:srgbClr val="A4A3A4"/>
          </p15:clr>
        </p15:guide>
        <p15:guide id="13" pos="2948" userDrawn="1">
          <p15:clr>
            <a:srgbClr val="A4A3A4"/>
          </p15:clr>
        </p15:guide>
        <p15:guide id="14" pos="4127" userDrawn="1">
          <p15:clr>
            <a:srgbClr val="A4A3A4"/>
          </p15:clr>
        </p15:guide>
        <p15:guide id="15" pos="42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1">
          <p15:clr>
            <a:srgbClr val="A4A3A4"/>
          </p15:clr>
        </p15:guide>
        <p15:guide id="2" orient="horz" pos="535">
          <p15:clr>
            <a:srgbClr val="A4A3A4"/>
          </p15:clr>
        </p15:guide>
        <p15:guide id="3" orient="horz" pos="3925">
          <p15:clr>
            <a:srgbClr val="A4A3A4"/>
          </p15:clr>
        </p15:guide>
        <p15:guide id="4" pos="3698">
          <p15:clr>
            <a:srgbClr val="A4A3A4"/>
          </p15:clr>
        </p15:guide>
        <p15:guide id="5" pos="3947">
          <p15:clr>
            <a:srgbClr val="A4A3A4"/>
          </p15:clr>
        </p15:guide>
        <p15:guide id="6" pos="6017">
          <p15:clr>
            <a:srgbClr val="A4A3A4"/>
          </p15:clr>
        </p15:guide>
        <p15:guide id="7" pos="29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reg Maxey" initials="GM" lastIdx="5" clrIdx="0"/>
  <p:cmAuthor id="1" name="Avigail Ofer" initials="AO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00"/>
    <a:srgbClr val="01A1E7"/>
    <a:srgbClr val="F3F3FF"/>
    <a:srgbClr val="DEDEDE"/>
    <a:srgbClr val="666666"/>
    <a:srgbClr val="48484A"/>
    <a:srgbClr val="333333"/>
    <a:srgbClr val="1BC4B8"/>
    <a:srgbClr val="90CFEE"/>
    <a:srgbClr val="F66E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6" autoAdjust="0"/>
    <p:restoredTop sz="84629" autoAdjust="0"/>
  </p:normalViewPr>
  <p:slideViewPr>
    <p:cSldViewPr snapToObjects="1" showGuides="1">
      <p:cViewPr varScale="1">
        <p:scale>
          <a:sx n="128" d="100"/>
          <a:sy n="128" d="100"/>
        </p:scale>
        <p:origin x="1371" y="60"/>
      </p:cViewPr>
      <p:guideLst>
        <p:guide orient="horz" pos="480"/>
        <p:guide orient="horz" pos="974"/>
        <p:guide orient="horz" pos="752"/>
        <p:guide orient="horz" pos="3134"/>
        <p:guide orient="horz" pos="2878"/>
        <p:guide orient="horz" pos="1977"/>
        <p:guide orient="horz" pos="1875"/>
        <p:guide pos="317"/>
        <p:guide pos="5443"/>
        <p:guide pos="1497"/>
        <p:guide pos="1633"/>
        <p:guide pos="2812"/>
        <p:guide pos="2948"/>
        <p:guide pos="4127"/>
        <p:guide pos="4263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5" d="100"/>
        <a:sy n="155" d="100"/>
      </p:scale>
      <p:origin x="0" y="0"/>
    </p:cViewPr>
  </p:sorterViewPr>
  <p:notesViewPr>
    <p:cSldViewPr snapToObjects="1" showGuides="1">
      <p:cViewPr>
        <p:scale>
          <a:sx n="170" d="100"/>
          <a:sy n="170" d="100"/>
        </p:scale>
        <p:origin x="-520" y="-1328"/>
      </p:cViewPr>
      <p:guideLst>
        <p:guide orient="horz" pos="3091"/>
        <p:guide orient="horz" pos="535"/>
        <p:guide orient="horz" pos="3925"/>
        <p:guide pos="3698"/>
        <p:guide pos="3947"/>
        <p:guide pos="6017"/>
        <p:guide pos="29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5206012" y="6512018"/>
            <a:ext cx="4334046" cy="143016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Electric Cloud  |  </a:t>
            </a:r>
            <a:r>
              <a:rPr lang="en-US" dirty="0" err="1"/>
              <a:t>www.electric-cloud.com</a:t>
            </a:r>
            <a:endParaRPr lang="de-DE" dirty="0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2"/>
          </p:nvPr>
        </p:nvSpPr>
        <p:spPr bwMode="gray">
          <a:xfrm>
            <a:off x="469899" y="6512019"/>
            <a:ext cx="4266604" cy="14301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pPr algn="l"/>
            <a:r>
              <a:rPr lang="de-DE"/>
              <a:t>Presentationstitle  |  Date</a:t>
            </a:r>
            <a:endParaRPr lang="de-DE" dirty="0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4736503" y="6512019"/>
            <a:ext cx="469508" cy="298357"/>
          </a:xfrm>
          <a:prstGeom prst="rect">
            <a:avLst/>
          </a:prstGeom>
          <a:solidFill>
            <a:schemeClr val="tx2"/>
          </a:solidFill>
        </p:spPr>
        <p:txBody>
          <a:bodyPr vert="horz" wrap="none" lIns="0" tIns="36000" rIns="0" bIns="36000" rtlCol="0" anchor="t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pPr algn="ctr"/>
            <a:fld id="{21613F40-7725-4229-977C-7AF5E84064F1}" type="slidenum">
              <a:rPr lang="de-DE" smtClean="0"/>
              <a:pPr algn="ctr"/>
              <a:t>‹#›</a:t>
            </a:fld>
            <a:endParaRPr lang="de-DE" dirty="0"/>
          </a:p>
        </p:txBody>
      </p:sp>
      <p:sp>
        <p:nvSpPr>
          <p:cNvPr id="29" name="Rectangle 21"/>
          <p:cNvSpPr>
            <a:spLocks noChangeArrowheads="1"/>
          </p:cNvSpPr>
          <p:nvPr/>
        </p:nvSpPr>
        <p:spPr bwMode="gray">
          <a:xfrm>
            <a:off x="4736503" y="0"/>
            <a:ext cx="469508" cy="428799"/>
          </a:xfrm>
          <a:prstGeom prst="rect">
            <a:avLst/>
          </a:prstGeom>
          <a:solidFill>
            <a:srgbClr val="01A1E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pSp>
        <p:nvGrpSpPr>
          <p:cNvPr id="35" name="Gruppieren 34"/>
          <p:cNvGrpSpPr/>
          <p:nvPr/>
        </p:nvGrpSpPr>
        <p:grpSpPr bwMode="gray">
          <a:xfrm>
            <a:off x="-143933" y="-140761"/>
            <a:ext cx="10230378" cy="7121346"/>
            <a:chOff x="-132373" y="-141746"/>
            <a:chExt cx="9408746" cy="7171146"/>
          </a:xfrm>
        </p:grpSpPr>
        <p:grpSp>
          <p:nvGrpSpPr>
            <p:cNvPr id="36" name="Gruppieren 35"/>
            <p:cNvGrpSpPr/>
            <p:nvPr/>
          </p:nvGrpSpPr>
          <p:grpSpPr bwMode="gray">
            <a:xfrm>
              <a:off x="-132373" y="872715"/>
              <a:ext cx="95861" cy="5397500"/>
              <a:chOff x="-132373" y="872715"/>
              <a:chExt cx="95861" cy="5397500"/>
            </a:xfrm>
          </p:grpSpPr>
          <p:cxnSp>
            <p:nvCxnSpPr>
              <p:cNvPr id="70" name="Gerade Verbindung 69"/>
              <p:cNvCxnSpPr/>
              <p:nvPr/>
            </p:nvCxnSpPr>
            <p:spPr bwMode="gray">
              <a:xfrm>
                <a:off x="-132373" y="8727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/>
            </p:nvCxnSpPr>
            <p:spPr bwMode="gray">
              <a:xfrm>
                <a:off x="-132373" y="49367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 bwMode="gray">
              <a:xfrm>
                <a:off x="-132373" y="62702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uppieren 36"/>
            <p:cNvGrpSpPr/>
            <p:nvPr/>
          </p:nvGrpSpPr>
          <p:grpSpPr bwMode="gray">
            <a:xfrm>
              <a:off x="9180512" y="872715"/>
              <a:ext cx="95861" cy="5397500"/>
              <a:chOff x="-132373" y="872715"/>
              <a:chExt cx="95861" cy="5397500"/>
            </a:xfrm>
          </p:grpSpPr>
          <p:cxnSp>
            <p:nvCxnSpPr>
              <p:cNvPr id="67" name="Gerade Verbindung 66"/>
              <p:cNvCxnSpPr/>
              <p:nvPr/>
            </p:nvCxnSpPr>
            <p:spPr bwMode="gray">
              <a:xfrm>
                <a:off x="-132373" y="8727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/>
              <p:cNvCxnSpPr/>
              <p:nvPr/>
            </p:nvCxnSpPr>
            <p:spPr bwMode="gray">
              <a:xfrm>
                <a:off x="-132373" y="49367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68"/>
              <p:cNvCxnSpPr/>
              <p:nvPr/>
            </p:nvCxnSpPr>
            <p:spPr bwMode="gray">
              <a:xfrm>
                <a:off x="-132373" y="6270215"/>
                <a:ext cx="9586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uppieren 56"/>
            <p:cNvGrpSpPr/>
            <p:nvPr/>
          </p:nvGrpSpPr>
          <p:grpSpPr bwMode="gray">
            <a:xfrm>
              <a:off x="425161" y="-141746"/>
              <a:ext cx="8358477" cy="108000"/>
              <a:chOff x="425161" y="-141746"/>
              <a:chExt cx="8358477" cy="108000"/>
            </a:xfrm>
          </p:grpSpPr>
          <p:cxnSp>
            <p:nvCxnSpPr>
              <p:cNvPr id="63" name="Gerade Verbindung 62"/>
              <p:cNvCxnSpPr/>
              <p:nvPr/>
            </p:nvCxnSpPr>
            <p:spPr bwMode="gray">
              <a:xfrm flipV="1">
                <a:off x="425161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/>
              <p:cNvCxnSpPr/>
              <p:nvPr/>
            </p:nvCxnSpPr>
            <p:spPr bwMode="gray">
              <a:xfrm flipV="1">
                <a:off x="5392024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64"/>
              <p:cNvCxnSpPr/>
              <p:nvPr/>
            </p:nvCxnSpPr>
            <p:spPr bwMode="gray">
              <a:xfrm flipV="1">
                <a:off x="5751453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65"/>
              <p:cNvCxnSpPr/>
              <p:nvPr/>
            </p:nvCxnSpPr>
            <p:spPr bwMode="gray">
              <a:xfrm flipV="1">
                <a:off x="8783638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uppieren 57"/>
            <p:cNvGrpSpPr/>
            <p:nvPr/>
          </p:nvGrpSpPr>
          <p:grpSpPr bwMode="gray">
            <a:xfrm>
              <a:off x="425161" y="6921400"/>
              <a:ext cx="8358477" cy="108000"/>
              <a:chOff x="425161" y="-141746"/>
              <a:chExt cx="8358477" cy="108000"/>
            </a:xfrm>
          </p:grpSpPr>
          <p:cxnSp>
            <p:nvCxnSpPr>
              <p:cNvPr id="59" name="Gerade Verbindung 58"/>
              <p:cNvCxnSpPr/>
              <p:nvPr/>
            </p:nvCxnSpPr>
            <p:spPr bwMode="gray">
              <a:xfrm flipV="1">
                <a:off x="425161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/>
              <p:cNvCxnSpPr/>
              <p:nvPr/>
            </p:nvCxnSpPr>
            <p:spPr bwMode="gray">
              <a:xfrm flipV="1">
                <a:off x="5392024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/>
              <p:nvPr/>
            </p:nvCxnSpPr>
            <p:spPr bwMode="gray">
              <a:xfrm flipV="1">
                <a:off x="5762633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/>
              <p:cNvCxnSpPr/>
              <p:nvPr/>
            </p:nvCxnSpPr>
            <p:spPr bwMode="gray">
              <a:xfrm flipV="1">
                <a:off x="8783638" y="-141746"/>
                <a:ext cx="0" cy="108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81" y="10930"/>
            <a:ext cx="2723083" cy="4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719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6265862" y="5844866"/>
            <a:ext cx="3274195" cy="143016"/>
          </a:xfrm>
          <a:prstGeom prst="rect">
            <a:avLst/>
          </a:prstGeom>
        </p:spPr>
        <p:txBody>
          <a:bodyPr vert="horz" wrap="none" lIns="0" tIns="0" rIns="0" bIns="0" rtlCol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Electric Cloud  |  </a:t>
            </a:r>
            <a:r>
              <a:rPr lang="en-US" dirty="0" err="1"/>
              <a:t>www.electric-cloud.com</a:t>
            </a:r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5863" y="204787"/>
            <a:ext cx="3286544" cy="54864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</a:t>
            </a:r>
          </a:p>
          <a:p>
            <a:pPr lvl="6"/>
            <a:r>
              <a:rPr lang="de-DE" dirty="0"/>
              <a:t>Siebte</a:t>
            </a:r>
          </a:p>
          <a:p>
            <a:pPr lvl="7"/>
            <a:r>
              <a:rPr lang="de-DE" dirty="0"/>
              <a:t>Achte</a:t>
            </a:r>
          </a:p>
          <a:p>
            <a:pPr lvl="8"/>
            <a:r>
              <a:rPr lang="de-DE" dirty="0"/>
              <a:t>Neunte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6265863" y="6020352"/>
            <a:ext cx="2933389" cy="209880"/>
          </a:xfrm>
          <a:prstGeom prst="rect">
            <a:avLst/>
          </a:prstGeom>
        </p:spPr>
        <p:txBody>
          <a:bodyPr vert="horz" lIns="72000" tIns="36000" rIns="72000" bIns="36000" rtlCol="0" anchor="b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9199252" y="6020352"/>
            <a:ext cx="350010" cy="203094"/>
          </a:xfrm>
          <a:prstGeom prst="rect">
            <a:avLst/>
          </a:prstGeom>
          <a:solidFill>
            <a:schemeClr val="tx2"/>
          </a:solidFill>
        </p:spPr>
        <p:txBody>
          <a:bodyPr vert="horz" wrap="none" lIns="0" tIns="36000" rIns="72000" bIns="36000" rtlCol="0" anchor="b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21613F40-7725-4229-977C-7AF5E84064F1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1" name="Gruppieren 10"/>
          <p:cNvGrpSpPr/>
          <p:nvPr/>
        </p:nvGrpSpPr>
        <p:grpSpPr bwMode="gray">
          <a:xfrm>
            <a:off x="477481" y="5540787"/>
            <a:ext cx="5373547" cy="688965"/>
            <a:chOff x="6096000" y="3932993"/>
            <a:chExt cx="3394074" cy="1036890"/>
          </a:xfrm>
        </p:grpSpPr>
        <p:cxnSp>
          <p:nvCxnSpPr>
            <p:cNvPr id="14" name="Gerade Verbindung 13"/>
            <p:cNvCxnSpPr/>
            <p:nvPr/>
          </p:nvCxnSpPr>
          <p:spPr bwMode="gray">
            <a:xfrm>
              <a:off x="6096000" y="4969883"/>
              <a:ext cx="33940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 bwMode="gray">
            <a:xfrm>
              <a:off x="6096000" y="4451438"/>
              <a:ext cx="33940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 bwMode="gray">
            <a:xfrm>
              <a:off x="6096000" y="3932993"/>
              <a:ext cx="33940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olienbildplatzhalter 50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13810" y="204787"/>
            <a:ext cx="5824246" cy="327670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cxnSp>
        <p:nvCxnSpPr>
          <p:cNvPr id="45" name="Gerade Verbindung 14"/>
          <p:cNvCxnSpPr/>
          <p:nvPr/>
        </p:nvCxnSpPr>
        <p:spPr bwMode="gray">
          <a:xfrm>
            <a:off x="475456" y="5194305"/>
            <a:ext cx="53735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15"/>
          <p:cNvCxnSpPr/>
          <p:nvPr/>
        </p:nvCxnSpPr>
        <p:spPr bwMode="gray">
          <a:xfrm>
            <a:off x="475456" y="4849822"/>
            <a:ext cx="53735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14"/>
          <p:cNvCxnSpPr/>
          <p:nvPr/>
        </p:nvCxnSpPr>
        <p:spPr bwMode="gray">
          <a:xfrm>
            <a:off x="475456" y="4505340"/>
            <a:ext cx="53735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15"/>
          <p:cNvCxnSpPr/>
          <p:nvPr/>
        </p:nvCxnSpPr>
        <p:spPr bwMode="gray">
          <a:xfrm>
            <a:off x="475456" y="4160857"/>
            <a:ext cx="53735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09326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641909" rtl="0" eaLnBrk="1" latinLnBrk="0" hangingPunct="1">
      <a:spcBef>
        <a:spcPts val="140"/>
      </a:spcBef>
      <a:spcAft>
        <a:spcPts val="140"/>
      </a:spcAft>
      <a:defRPr sz="772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641909" rtl="0" eaLnBrk="1" latinLnBrk="0" hangingPunct="1">
      <a:spcBef>
        <a:spcPts val="140"/>
      </a:spcBef>
      <a:spcAft>
        <a:spcPts val="140"/>
      </a:spcAft>
      <a:defRPr sz="772" b="1" kern="1200">
        <a:solidFill>
          <a:schemeClr val="tx1"/>
        </a:solidFill>
        <a:latin typeface="+mn-lt"/>
        <a:ea typeface="+mn-ea"/>
        <a:cs typeface="+mn-cs"/>
      </a:defRPr>
    </a:lvl2pPr>
    <a:lvl3pPr marL="120358" indent="-120358" algn="l" defTabSz="641909" rtl="0" eaLnBrk="1" latinLnBrk="0" hangingPunct="1">
      <a:spcBef>
        <a:spcPts val="140"/>
      </a:spcBef>
      <a:spcAft>
        <a:spcPts val="140"/>
      </a:spcAft>
      <a:buClr>
        <a:schemeClr val="accent1"/>
      </a:buClr>
      <a:buSzPct val="70000"/>
      <a:buFont typeface="Wingdings" pitchFamily="2" charset="2"/>
      <a:buChar char="n"/>
      <a:defRPr sz="772" kern="1200">
        <a:solidFill>
          <a:schemeClr val="tx1"/>
        </a:solidFill>
        <a:latin typeface="+mn-lt"/>
        <a:ea typeface="+mn-ea"/>
        <a:cs typeface="+mn-cs"/>
      </a:defRPr>
    </a:lvl3pPr>
    <a:lvl4pPr marL="249631" indent="-124816" algn="l" defTabSz="641909" rtl="0" eaLnBrk="1" latinLnBrk="0" hangingPunct="1">
      <a:spcBef>
        <a:spcPts val="140"/>
      </a:spcBef>
      <a:spcAft>
        <a:spcPts val="140"/>
      </a:spcAft>
      <a:buClr>
        <a:schemeClr val="accent1"/>
      </a:buClr>
      <a:buSzPct val="70000"/>
      <a:buFont typeface="Wingdings" pitchFamily="2" charset="2"/>
      <a:buChar char="n"/>
      <a:defRPr sz="772" kern="1200">
        <a:solidFill>
          <a:schemeClr val="tx1"/>
        </a:solidFill>
        <a:latin typeface="+mn-lt"/>
        <a:ea typeface="+mn-ea"/>
        <a:cs typeface="+mn-cs"/>
      </a:defRPr>
    </a:lvl4pPr>
    <a:lvl5pPr marL="124816" indent="-124816" algn="l" defTabSz="641909" rtl="0" eaLnBrk="1" latinLnBrk="0" hangingPunct="1">
      <a:spcBef>
        <a:spcPts val="140"/>
      </a:spcBef>
      <a:spcAft>
        <a:spcPts val="140"/>
      </a:spcAft>
      <a:buClr>
        <a:schemeClr val="accent1"/>
      </a:buClr>
      <a:buFont typeface="+mj-lt"/>
      <a:buAutoNum type="romanUcPeriod"/>
      <a:defRPr sz="772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641909" rtl="0" eaLnBrk="1" latinLnBrk="0" hangingPunct="1">
      <a:defRPr sz="983" b="0" kern="1200">
        <a:solidFill>
          <a:schemeClr val="accent5"/>
        </a:solidFill>
        <a:latin typeface="+mn-lt"/>
        <a:ea typeface="+mn-ea"/>
        <a:cs typeface="+mn-cs"/>
      </a:defRPr>
    </a:lvl6pPr>
    <a:lvl7pPr marL="0" indent="0" algn="l" defTabSz="641909" rtl="0" eaLnBrk="1" latinLnBrk="0" hangingPunct="1">
      <a:defRPr sz="983" b="0" kern="1200">
        <a:solidFill>
          <a:schemeClr val="accent6"/>
        </a:solidFill>
        <a:latin typeface="+mn-lt"/>
        <a:ea typeface="+mn-ea"/>
        <a:cs typeface="+mn-cs"/>
      </a:defRPr>
    </a:lvl7pPr>
    <a:lvl8pPr marL="0" indent="0" algn="l" defTabSz="641909" rtl="0" eaLnBrk="1" latinLnBrk="0" hangingPunct="1">
      <a:defRPr sz="983" b="0" kern="1200">
        <a:solidFill>
          <a:schemeClr val="accent3"/>
        </a:solidFill>
        <a:latin typeface="+mn-lt"/>
        <a:ea typeface="+mn-ea"/>
        <a:cs typeface="+mn-cs"/>
      </a:defRPr>
    </a:lvl8pPr>
    <a:lvl9pPr marL="0" indent="0" algn="l" defTabSz="641909" rtl="0" eaLnBrk="1" latinLnBrk="0" hangingPunct="1">
      <a:defRPr sz="632" b="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ic-cloud.com/blog/2016/03/itil-and-devops-friend-or-fo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0" dirty="0"/>
              <a:t>ITIL has been around for a long time, and has helped large teams (particularly those that are heavily regulated) manage the way services are delivered in a predictable and consistent way, as a way to mitigate risk. DevOps, as we know, has a very similar goal.</a:t>
            </a:r>
          </a:p>
          <a:p>
            <a:pPr lvl="1"/>
            <a:r>
              <a:rPr lang="en-US" b="0" dirty="0">
                <a:hlinkClick r:id="rId3"/>
              </a:rPr>
              <a:t>http://electric-cloud.com/blog/2016/03/itil-and-devops-friend-or-foe</a:t>
            </a:r>
            <a:endParaRPr lang="en-US" b="0" dirty="0"/>
          </a:p>
          <a:p>
            <a:pPr lvl="1"/>
            <a:r>
              <a:rPr lang="en-US" b="0" dirty="0"/>
              <a:t>This talk focuses on Service now, as it is the most commonly ITSM used one in the FinServ markets.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0491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process</a:t>
            </a:r>
            <a:r>
              <a:rPr lang="en-US" baseline="0" dirty="0"/>
              <a:t> fit into </a:t>
            </a:r>
            <a:r>
              <a:rPr lang="en-US" baseline="0" dirty="0" err="1"/>
              <a:t>DevOps</a:t>
            </a:r>
            <a:r>
              <a:rPr lang="en-US" baseline="0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 can only automate delivery so much, but if a change is stuck in “change management”, then you still do not have a continuous process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Can be a delay between approvals and delivery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do you expedite approvals?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Automate where it makes sense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346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ElectricFlow</a:t>
            </a:r>
            <a:r>
              <a:rPr lang="en-US" dirty="0"/>
              <a:t> can write to Service</a:t>
            </a:r>
            <a:r>
              <a:rPr lang="en-US" baseline="0" dirty="0"/>
              <a:t> Now information about change tickets, so that you no longer have to have a machine do it</a:t>
            </a:r>
          </a:p>
          <a:p>
            <a:endParaRPr lang="en-US" baseline="0" dirty="0"/>
          </a:p>
          <a:p>
            <a:r>
              <a:rPr lang="en-US" baseline="0" dirty="0"/>
              <a:t>You should provide information back to the Build System from the CR system</a:t>
            </a:r>
          </a:p>
          <a:p>
            <a:endParaRPr lang="en-US" baseline="0" dirty="0"/>
          </a:p>
          <a:p>
            <a:endParaRPr lang="en-US" baseline="0" dirty="0"/>
          </a:p>
          <a:p>
            <a:pPr marL="0" marR="0" lvl="1" indent="0" algn="l" defTabSz="641909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1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Automatically add to CR information about testing/build already done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32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667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3" y="204788"/>
            <a:ext cx="5822950" cy="3276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</a:t>
            </a:r>
            <a:r>
              <a:rPr lang="en-US" baseline="0" dirty="0"/>
              <a:t> how the various stages in the process correspond to the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© Electric Cloud  |  www.electric-cloud.com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13F40-7725-4229-977C-7AF5E84064F1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446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" y="28928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276350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503238" y="3220770"/>
            <a:ext cx="8137526" cy="10797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30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1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2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2880" y="182880"/>
            <a:ext cx="1855350" cy="30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- 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14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1" y="1276350"/>
            <a:ext cx="3763961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15716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/>
            </a:lvl2pPr>
            <a:lvl3pPr marL="465773" marR="0" indent="-158592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/>
            </a:lvl3pPr>
            <a:lvl4pPr marL="722948" marR="0" indent="-15430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/>
            </a:lvl4pPr>
            <a:lvl5pPr marL="98012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/>
            </a:lvl5pPr>
            <a:lvl6pPr>
              <a:defRPr/>
            </a:lvl6pPr>
          </a:lstStyle>
          <a:p>
            <a:pPr marL="0" marR="0" lvl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157163" marR="0" lvl="1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465773" marR="0" lvl="2" indent="-158592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722948" marR="0" lvl="3" indent="-15430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980123" marR="0" lvl="4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40261" y="1276350"/>
            <a:ext cx="3801153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520"/>
            </a:lvl1pPr>
            <a:lvl2pPr marL="15716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/>
            </a:lvl2pPr>
            <a:lvl3pPr marL="465773" marR="0" indent="-158592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/>
            </a:lvl3pPr>
            <a:lvl4pPr marL="722948" marR="0" indent="-15430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baseline="0"/>
            </a:lvl4pPr>
            <a:lvl5pPr marL="98012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889306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573588" y="1276350"/>
            <a:ext cx="3960812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/>
            </a:lvl1pPr>
            <a:lvl2pPr marL="15716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/>
            </a:lvl2pPr>
            <a:lvl3pPr marL="465773" marR="0" indent="-158592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/>
            </a:lvl3pPr>
            <a:lvl4pPr marL="722948" marR="0" indent="-15430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/>
            </a:lvl4pPr>
            <a:lvl5pPr marL="980123" marR="0" indent="-157163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5" hasCustomPrompt="1"/>
          </p:nvPr>
        </p:nvSpPr>
        <p:spPr>
          <a:xfrm>
            <a:off x="304800" y="1276350"/>
            <a:ext cx="4114800" cy="3293269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1626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5" hasCustomPrompt="1"/>
          </p:nvPr>
        </p:nvSpPr>
        <p:spPr>
          <a:xfrm>
            <a:off x="304800" y="1545432"/>
            <a:ext cx="4114800" cy="3024187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6" hasCustomPrompt="1"/>
          </p:nvPr>
        </p:nvSpPr>
        <p:spPr>
          <a:xfrm>
            <a:off x="4648200" y="1545432"/>
            <a:ext cx="4113212" cy="3024187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0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2804941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5" hasCustomPrompt="1"/>
          </p:nvPr>
        </p:nvSpPr>
        <p:spPr>
          <a:xfrm>
            <a:off x="304800" y="1545433"/>
            <a:ext cx="4114800" cy="1431131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6" hasCustomPrompt="1"/>
          </p:nvPr>
        </p:nvSpPr>
        <p:spPr>
          <a:xfrm>
            <a:off x="4648200" y="1545433"/>
            <a:ext cx="4114800" cy="1431131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7" hasCustomPrompt="1"/>
          </p:nvPr>
        </p:nvSpPr>
        <p:spPr>
          <a:xfrm>
            <a:off x="304800" y="3138489"/>
            <a:ext cx="4114800" cy="1431131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8" hasCustomPrompt="1"/>
          </p:nvPr>
        </p:nvSpPr>
        <p:spPr>
          <a:xfrm>
            <a:off x="4648200" y="3138489"/>
            <a:ext cx="4114800" cy="1431131"/>
          </a:xfrm>
          <a:prstGeom prst="rect">
            <a:avLst/>
          </a:prstGeom>
        </p:spPr>
        <p:txBody>
          <a:bodyPr anchor="ctr"/>
          <a:lstStyle>
            <a:lvl1pPr algn="ctr">
              <a:defRPr i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icon</a:t>
            </a:r>
            <a:r>
              <a:rPr lang="de-DE" dirty="0"/>
              <a:t>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2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800167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304800" y="1276350"/>
            <a:ext cx="8137525" cy="3293269"/>
          </a:xfrm>
          <a:prstGeom prst="rect">
            <a:avLst/>
          </a:prstGeom>
        </p:spPr>
        <p:txBody>
          <a:bodyPr/>
          <a:lstStyle>
            <a:lvl1pPr marL="511175" indent="-511175">
              <a:buClr>
                <a:schemeClr val="accent1"/>
              </a:buClr>
              <a:buFont typeface="+mj-lt"/>
              <a:buAutoNum type="romanUcPeriod"/>
              <a:defRPr sz="2000" b="0">
                <a:solidFill>
                  <a:srgbClr val="5F5F5F"/>
                </a:solidFill>
              </a:defRPr>
            </a:lvl1pPr>
            <a:lvl2pPr marL="511175" indent="-511175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2000" b="0">
                <a:solidFill>
                  <a:srgbClr val="5F5F5F"/>
                </a:solidFill>
              </a:defRPr>
            </a:lvl2pPr>
            <a:lvl3pPr marL="511175" indent="-511175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2000" b="0">
                <a:solidFill>
                  <a:srgbClr val="5F5F5F"/>
                </a:solidFill>
              </a:defRPr>
            </a:lvl3pPr>
            <a:lvl4pPr marL="511175" indent="-511175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2000" b="0">
                <a:solidFill>
                  <a:srgbClr val="5F5F5F"/>
                </a:solidFill>
              </a:defRPr>
            </a:lvl4pPr>
            <a:lvl5pPr marL="511175" indent="-511175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2000" b="0">
                <a:solidFill>
                  <a:srgbClr val="5F5F5F"/>
                </a:solidFill>
              </a:defRPr>
            </a:lvl5pPr>
            <a:lvl6pPr marL="365404" indent="-365404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1350" b="0">
                <a:solidFill>
                  <a:schemeClr val="tx1"/>
                </a:solidFill>
              </a:defRPr>
            </a:lvl6pPr>
            <a:lvl7pPr marL="365404" indent="-365404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1350" b="0">
                <a:solidFill>
                  <a:schemeClr val="tx1"/>
                </a:solidFill>
              </a:defRPr>
            </a:lvl7pPr>
            <a:lvl8pPr marL="365404" indent="-365404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1350" b="0">
                <a:solidFill>
                  <a:schemeClr val="tx1"/>
                </a:solidFill>
              </a:defRPr>
            </a:lvl8pPr>
            <a:lvl9pPr marL="365404" indent="-365404">
              <a:buClr>
                <a:schemeClr val="accent1"/>
              </a:buClr>
              <a:buSzPct val="70000"/>
              <a:buFont typeface="+mj-lt"/>
              <a:buAutoNum type="romanUcPeriod"/>
              <a:tabLst/>
              <a:defRPr sz="135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1833542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337310"/>
            <a:ext cx="8134351" cy="116586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1237899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57250"/>
            <a:ext cx="9144000" cy="3848100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Click on the icon to insert a picture</a:t>
            </a:r>
          </a:p>
        </p:txBody>
      </p:sp>
      <p:sp>
        <p:nvSpPr>
          <p:cNvPr id="8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881086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2837244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9050"/>
            <a:ext cx="9144000" cy="5143500"/>
          </a:xfrm>
          <a:prstGeom prst="rect">
            <a:avLst/>
          </a:prstGeom>
        </p:spPr>
        <p:txBody>
          <a:bodyPr lIns="2743200" rIns="2743200" anchor="ctr" anchorCtr="0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on the icon to insert a picture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 bwMode="gray">
          <a:xfrm>
            <a:off x="503238" y="3486150"/>
            <a:ext cx="5437188" cy="802481"/>
          </a:xfrm>
          <a:prstGeom prst="rect">
            <a:avLst/>
          </a:prstGeom>
        </p:spPr>
        <p:txBody>
          <a:bodyPr anchor="b" anchorCtr="0"/>
          <a:lstStyle>
            <a:lvl1pPr>
              <a:defRPr sz="216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648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611157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2743200" rIns="2743200" anchor="ctr" anchorCtr="0"/>
          <a:lstStyle>
            <a:lvl1pPr algn="ctr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on the icon to insert a picture</a:t>
            </a:r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 bwMode="gray">
          <a:xfrm>
            <a:off x="503238" y="3486150"/>
            <a:ext cx="5437188" cy="802481"/>
          </a:xfrm>
          <a:prstGeom prst="rect">
            <a:avLst/>
          </a:prstGeom>
        </p:spPr>
        <p:txBody>
          <a:bodyPr anchor="b" anchorCtr="0"/>
          <a:lstStyle>
            <a:lvl1pPr>
              <a:defRPr sz="216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6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9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26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 Dark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65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9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90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" y="-31082"/>
            <a:ext cx="9144000" cy="5143500"/>
          </a:xfrm>
          <a:prstGeom prst="rect">
            <a:avLst/>
          </a:prstGeom>
        </p:spPr>
      </p:pic>
      <p:sp>
        <p:nvSpPr>
          <p:cNvPr id="3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04394" y="4865944"/>
            <a:ext cx="1224844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28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slide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43500"/>
          </a:xfrm>
          <a:prstGeom prst="rect">
            <a:avLst/>
          </a:prstGeom>
        </p:spPr>
      </p:pic>
      <p:sp>
        <p:nvSpPr>
          <p:cNvPr id="32" name="Titel 1"/>
          <p:cNvSpPr>
            <a:spLocks noGrp="1"/>
          </p:cNvSpPr>
          <p:nvPr>
            <p:ph type="ctrTitle"/>
          </p:nvPr>
        </p:nvSpPr>
        <p:spPr bwMode="gray">
          <a:xfrm>
            <a:off x="503238" y="1545432"/>
            <a:ext cx="8137526" cy="194442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5000"/>
              </a:lnSpc>
              <a:defRPr sz="3645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96200" y="4868818"/>
            <a:ext cx="124603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21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503238" y="3138489"/>
            <a:ext cx="8137527" cy="1431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600" tIns="48600" rIns="48600" bIns="48600" rtlCol="0" anchor="ctr"/>
          <a:lstStyle/>
          <a:p>
            <a:pPr algn="ctr">
              <a:spcBef>
                <a:spcPts val="203"/>
              </a:spcBef>
              <a:spcAft>
                <a:spcPts val="135"/>
              </a:spcAft>
            </a:pPr>
            <a:endParaRPr lang="de-DE" sz="1215" dirty="0" err="1">
              <a:solidFill>
                <a:schemeClr val="accent1"/>
              </a:solidFill>
            </a:endParaRPr>
          </a:p>
        </p:txBody>
      </p:sp>
      <p:sp>
        <p:nvSpPr>
          <p:cNvPr id="27" name="Titel 1"/>
          <p:cNvSpPr txBox="1">
            <a:spLocks/>
          </p:cNvSpPr>
          <p:nvPr userDrawn="1"/>
        </p:nvSpPr>
        <p:spPr bwMode="gray">
          <a:xfrm>
            <a:off x="503238" y="2213503"/>
            <a:ext cx="8137527" cy="77866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dirty="0" err="1">
                <a:solidFill>
                  <a:schemeClr val="accent1"/>
                </a:solidFill>
              </a:rPr>
              <a:t>Thank</a:t>
            </a:r>
            <a:r>
              <a:rPr lang="de-DE" sz="2800" dirty="0">
                <a:solidFill>
                  <a:schemeClr val="accent1"/>
                </a:solidFill>
              </a:rPr>
              <a:t> </a:t>
            </a:r>
            <a:r>
              <a:rPr lang="de-DE" sz="2800" dirty="0" err="1">
                <a:solidFill>
                  <a:schemeClr val="accent1"/>
                </a:solidFill>
              </a:rPr>
              <a:t>you</a:t>
            </a:r>
            <a:r>
              <a:rPr lang="de-DE" sz="28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801535" y="1047750"/>
            <a:ext cx="1540934" cy="1177248"/>
          </a:xfrm>
          <a:prstGeom prst="rect">
            <a:avLst/>
          </a:prstGeom>
        </p:spPr>
        <p:txBody>
          <a:bodyPr anchor="ctr"/>
          <a:lstStyle>
            <a:lvl1pPr algn="ctr">
              <a:defRPr sz="1440" i="1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photo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presenter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90995" y="2944017"/>
            <a:ext cx="3960618" cy="1114639"/>
          </a:xfrm>
          <a:prstGeom prst="rect">
            <a:avLst/>
          </a:prstGeom>
        </p:spPr>
        <p:txBody>
          <a:bodyPr lIns="360000" tIns="108000" rIns="144000" bIns="108000" anchor="t"/>
          <a:lstStyle>
            <a:lvl1pPr marL="0" indent="0" algn="ctr">
              <a:buFont typeface="Arial" pitchFamily="34" charset="0"/>
              <a:buNone/>
              <a:defRPr sz="1080" b="0" baseline="0">
                <a:solidFill>
                  <a:schemeClr val="bg2"/>
                </a:solidFill>
              </a:defRPr>
            </a:lvl1pPr>
            <a:lvl2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2pPr>
            <a:lvl3pPr marL="0" indent="0" algn="r">
              <a:buNone/>
              <a:defRPr sz="1080" b="0">
                <a:solidFill>
                  <a:schemeClr val="bg2"/>
                </a:solidFill>
              </a:defRPr>
            </a:lvl3pPr>
            <a:lvl4pPr marL="0" indent="0" algn="r">
              <a:buNone/>
              <a:defRPr sz="1080" b="0">
                <a:solidFill>
                  <a:schemeClr val="bg2"/>
                </a:solidFill>
              </a:defRPr>
            </a:lvl4pPr>
            <a:lvl5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5pPr>
            <a:lvl6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6pPr>
            <a:lvl7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7pPr>
            <a:lvl8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8pPr>
            <a:lvl9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Type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</p:txBody>
      </p:sp>
      <p:sp>
        <p:nvSpPr>
          <p:cNvPr id="49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14300" y="4975018"/>
            <a:ext cx="1668463" cy="168482"/>
          </a:xfrm>
          <a:prstGeom prst="rect">
            <a:avLst/>
          </a:prstGeom>
        </p:spPr>
        <p:txBody>
          <a:bodyPr vert="horz" lIns="0" tIns="18000" rIns="0" bIns="0" rtlCol="0" anchor="t"/>
          <a:lstStyle>
            <a:lvl1pPr algn="r">
              <a:defRPr sz="608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Electric Cloud  |  </a:t>
            </a:r>
            <a:r>
              <a:rPr lang="en-US" dirty="0" err="1"/>
              <a:t>www.electriccloud.com</a:t>
            </a:r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6200" y="4868818"/>
            <a:ext cx="1246037" cy="182880"/>
          </a:xfrm>
          <a:prstGeom prst="rect">
            <a:avLst/>
          </a:prstGeom>
        </p:spPr>
      </p:pic>
      <p:sp>
        <p:nvSpPr>
          <p:cNvPr id="10" name="Textfeld 30"/>
          <p:cNvSpPr txBox="1"/>
          <p:nvPr userDrawn="1"/>
        </p:nvSpPr>
        <p:spPr bwMode="gray">
          <a:xfrm>
            <a:off x="274783" y="4879962"/>
            <a:ext cx="1465674" cy="154709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 algn="l">
              <a:spcAft>
                <a:spcPts val="270"/>
              </a:spcAft>
            </a:pPr>
            <a:r>
              <a:rPr lang="de-DE" sz="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</a:t>
            </a:r>
            <a:r>
              <a:rPr lang="de-DE" sz="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de-DE" sz="600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electric-cloud.com</a:t>
            </a:r>
            <a:r>
              <a:rPr lang="de-DE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de-DE" sz="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</a:t>
            </a:r>
            <a:endParaRPr lang="de-DE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feld 31"/>
          <p:cNvSpPr txBox="1"/>
          <p:nvPr userDrawn="1"/>
        </p:nvSpPr>
        <p:spPr bwMode="gray">
          <a:xfrm>
            <a:off x="274782" y="4769101"/>
            <a:ext cx="1587909" cy="110862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spcAft>
                <a:spcPts val="270"/>
              </a:spcAft>
            </a:pPr>
            <a:r>
              <a:rPr lang="de-DE" sz="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twitter</a:t>
            </a:r>
            <a:r>
              <a:rPr lang="de-DE" sz="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de-DE" sz="600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@electriccloud</a:t>
            </a:r>
          </a:p>
        </p:txBody>
      </p:sp>
    </p:spTree>
    <p:extLst>
      <p:ext uri="{BB962C8B-B14F-4D97-AF65-F5344CB8AC3E}">
        <p14:creationId xmlns:p14="http://schemas.microsoft.com/office/powerpoint/2010/main" val="2162237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_Bor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</p:spTree>
    <p:extLst>
      <p:ext uri="{BB962C8B-B14F-4D97-AF65-F5344CB8AC3E}">
        <p14:creationId xmlns:p14="http://schemas.microsoft.com/office/powerpoint/2010/main" val="27948607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- 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 bwMode="gray">
          <a:xfrm>
            <a:off x="503238" y="3138489"/>
            <a:ext cx="8137527" cy="1431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600" tIns="48600" rIns="48600" bIns="48600" rtlCol="0" anchor="ctr"/>
          <a:lstStyle/>
          <a:p>
            <a:pPr algn="ctr">
              <a:spcBef>
                <a:spcPts val="203"/>
              </a:spcBef>
              <a:spcAft>
                <a:spcPts val="135"/>
              </a:spcAft>
            </a:pPr>
            <a:endParaRPr lang="de-DE" sz="1215" dirty="0" err="1">
              <a:solidFill>
                <a:schemeClr val="accent1"/>
              </a:solidFill>
            </a:endParaRPr>
          </a:p>
        </p:txBody>
      </p:sp>
      <p:sp>
        <p:nvSpPr>
          <p:cNvPr id="27" name="Titel 1"/>
          <p:cNvSpPr txBox="1">
            <a:spLocks/>
          </p:cNvSpPr>
          <p:nvPr userDrawn="1"/>
        </p:nvSpPr>
        <p:spPr bwMode="gray">
          <a:xfrm>
            <a:off x="503238" y="2213503"/>
            <a:ext cx="8137527" cy="77866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800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801535" y="1047750"/>
            <a:ext cx="1540934" cy="1177248"/>
          </a:xfrm>
          <a:prstGeom prst="rect">
            <a:avLst/>
          </a:prstGeom>
        </p:spPr>
        <p:txBody>
          <a:bodyPr anchor="ctr"/>
          <a:lstStyle>
            <a:lvl1pPr algn="ctr">
              <a:defRPr sz="1440" i="1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insert</a:t>
            </a:r>
            <a:r>
              <a:rPr lang="de-DE" dirty="0"/>
              <a:t> a </a:t>
            </a:r>
            <a:r>
              <a:rPr lang="de-DE" dirty="0" err="1"/>
              <a:t>photo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presenter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90995" y="2944017"/>
            <a:ext cx="3960618" cy="1114639"/>
          </a:xfrm>
          <a:prstGeom prst="rect">
            <a:avLst/>
          </a:prstGeom>
        </p:spPr>
        <p:txBody>
          <a:bodyPr lIns="360000" tIns="108000" rIns="144000" bIns="108000" anchor="t"/>
          <a:lstStyle>
            <a:lvl1pPr marL="0" indent="0" algn="ctr">
              <a:buFont typeface="Arial" pitchFamily="34" charset="0"/>
              <a:buNone/>
              <a:defRPr sz="1080" b="0" baseline="0">
                <a:solidFill>
                  <a:schemeClr val="bg2"/>
                </a:solidFill>
              </a:defRPr>
            </a:lvl1pPr>
            <a:lvl2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2pPr>
            <a:lvl3pPr marL="0" indent="0" algn="r">
              <a:buNone/>
              <a:defRPr sz="1080" b="0">
                <a:solidFill>
                  <a:schemeClr val="bg2"/>
                </a:solidFill>
              </a:defRPr>
            </a:lvl3pPr>
            <a:lvl4pPr marL="0" indent="0" algn="r">
              <a:buNone/>
              <a:defRPr sz="1080" b="0">
                <a:solidFill>
                  <a:schemeClr val="bg2"/>
                </a:solidFill>
              </a:defRPr>
            </a:lvl4pPr>
            <a:lvl5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5pPr>
            <a:lvl6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6pPr>
            <a:lvl7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7pPr>
            <a:lvl8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8pPr>
            <a:lvl9pPr marL="0" indent="0" algn="r">
              <a:buFont typeface="Arial" pitchFamily="34" charset="0"/>
              <a:buNone/>
              <a:defRPr sz="108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Type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details</a:t>
            </a:r>
            <a:endParaRPr lang="de-DE" dirty="0"/>
          </a:p>
        </p:txBody>
      </p:sp>
      <p:sp>
        <p:nvSpPr>
          <p:cNvPr id="11" name="Textfeld 30"/>
          <p:cNvSpPr txBox="1"/>
          <p:nvPr userDrawn="1"/>
        </p:nvSpPr>
        <p:spPr bwMode="gray">
          <a:xfrm>
            <a:off x="274783" y="4879962"/>
            <a:ext cx="1465674" cy="154709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 algn="l">
              <a:spcAft>
                <a:spcPts val="270"/>
              </a:spcAft>
            </a:pPr>
            <a:r>
              <a:rPr lang="de-DE" sz="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</a:t>
            </a:r>
            <a:r>
              <a:rPr lang="de-DE" sz="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de-DE" sz="600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electric-cloud.com</a:t>
            </a:r>
            <a:r>
              <a:rPr lang="de-DE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de-DE" sz="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</a:t>
            </a:r>
            <a:endParaRPr lang="de-DE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feld 31"/>
          <p:cNvSpPr txBox="1"/>
          <p:nvPr userDrawn="1"/>
        </p:nvSpPr>
        <p:spPr bwMode="gray">
          <a:xfrm>
            <a:off x="274782" y="4769101"/>
            <a:ext cx="1587909" cy="110862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>
              <a:spcAft>
                <a:spcPts val="270"/>
              </a:spcAft>
            </a:pPr>
            <a:r>
              <a:rPr lang="de-DE" sz="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twitter</a:t>
            </a:r>
            <a:r>
              <a:rPr lang="de-DE" sz="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de-DE" sz="600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@electriccloud</a:t>
            </a: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14300" y="4975018"/>
            <a:ext cx="1668463" cy="168482"/>
          </a:xfrm>
          <a:prstGeom prst="rect">
            <a:avLst/>
          </a:prstGeom>
        </p:spPr>
        <p:txBody>
          <a:bodyPr vert="horz" lIns="0" tIns="18000" rIns="0" bIns="0" rtlCol="0" anchor="t"/>
          <a:lstStyle>
            <a:lvl1pPr algn="r">
              <a:defRPr sz="608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Electric Cloud  |  </a:t>
            </a:r>
            <a:r>
              <a:rPr lang="en-US" dirty="0" err="1"/>
              <a:t>www.electriccloud.com</a:t>
            </a:r>
            <a:endParaRPr lang="de-DE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6200" y="4868818"/>
            <a:ext cx="124603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1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747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Deep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727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- 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14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31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- 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14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- 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04800" y="260509"/>
            <a:ext cx="8134350" cy="45958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Rechteck 6"/>
          <p:cNvSpPr/>
          <p:nvPr userDrawn="1"/>
        </p:nvSpPr>
        <p:spPr bwMode="gray">
          <a:xfrm>
            <a:off x="0" y="0"/>
            <a:ext cx="9144000" cy="1028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15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04800" y="1047750"/>
            <a:ext cx="8137525" cy="3293269"/>
          </a:xfrm>
          <a:prstGeom prst="rect">
            <a:avLst/>
          </a:prstGeom>
        </p:spPr>
        <p:txBody>
          <a:bodyPr/>
          <a:lstStyle>
            <a:lvl1pPr marL="0" marR="0" indent="0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Tx/>
              <a:buSzTx/>
              <a:buFont typeface="Arial" pitchFamily="34" charset="0"/>
              <a:buNone/>
              <a:tabLst/>
              <a:defRPr sz="2200"/>
            </a:lvl1pPr>
            <a:lvl2pPr marL="2841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•"/>
              <a:tabLst/>
              <a:defRPr sz="2000"/>
            </a:lvl2pPr>
            <a:lvl3pPr marL="461963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Wingdings" panose="05000000000000000000" pitchFamily="2" charset="2"/>
              <a:buChar char="§"/>
              <a:tabLst/>
              <a:defRPr sz="2000"/>
            </a:lvl3pPr>
            <a:lvl4pPr marL="630238" marR="0" indent="-231775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Pct val="70000"/>
              <a:buFont typeface="Courier New" panose="02070309020205020404" pitchFamily="49" charset="0"/>
              <a:buChar char="o"/>
              <a:tabLst/>
              <a:defRPr sz="1800"/>
            </a:lvl4pPr>
            <a:lvl5pPr marL="860425" marR="0" indent="-230188" algn="l" defTabSz="617220" rtl="0" eaLnBrk="1" fontAlgn="auto" latinLnBrk="0" hangingPunct="1">
              <a:lnSpc>
                <a:spcPct val="100000"/>
              </a:lnSpc>
              <a:spcBef>
                <a:spcPts val="135"/>
              </a:spcBef>
              <a:spcAft>
                <a:spcPts val="135"/>
              </a:spcAft>
              <a:buClr>
                <a:srgbClr val="01A1E7"/>
              </a:buClr>
              <a:buSzTx/>
              <a:buFont typeface="Arial" panose="020B0604020202020204" pitchFamily="34" charset="0"/>
              <a:buChar char="»"/>
              <a:tabLst/>
              <a:defRPr sz="1800"/>
            </a:lvl5pPr>
          </a:lstStyle>
          <a:p>
            <a:pPr lvl="0"/>
            <a:r>
              <a:rPr lang="de-DE" dirty="0"/>
              <a:t>Click to Edit Master Text Styles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14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503420"/>
            <a:ext cx="9144000" cy="64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76200" dist="25400" dir="162000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7559512" y="4619634"/>
            <a:ext cx="1432088" cy="23354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7696200" y="4857750"/>
            <a:ext cx="1295400" cy="185897"/>
          </a:xfrm>
          <a:prstGeom prst="rect">
            <a:avLst/>
          </a:prstGeom>
        </p:spPr>
        <p:txBody>
          <a:bodyPr vert="horz" lIns="0" tIns="18000" rIns="0" bIns="0" rtlCol="0" anchor="t"/>
          <a:lstStyle/>
          <a:p>
            <a:pPr lvl="0" algn="r"/>
            <a:r>
              <a:rPr lang="en-US" sz="1200" spc="-30" baseline="0" dirty="0">
                <a:solidFill>
                  <a:schemeClr val="bg2"/>
                </a:solidFill>
                <a:latin typeface="Ubuntu" panose="020B0504030602030204" pitchFamily="34" charset="0"/>
              </a:rPr>
              <a:t>electric-cloud.com</a:t>
            </a:r>
            <a:endParaRPr lang="de-DE" sz="1200" spc="-30" baseline="0" dirty="0">
              <a:solidFill>
                <a:schemeClr val="bg2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4225612"/>
            <a:ext cx="859971" cy="825224"/>
          </a:xfrm>
          <a:prstGeom prst="rect">
            <a:avLst/>
          </a:prstGeom>
          <a:effectLst>
            <a:outerShdw blurRad="50800" sx="104000" sy="104000" algn="ctr" rotWithShape="0">
              <a:prstClr val="black">
                <a:alpha val="15000"/>
              </a:prstClr>
            </a:outerShdw>
          </a:effectLst>
        </p:spPr>
      </p:pic>
      <p:sp>
        <p:nvSpPr>
          <p:cNvPr id="4" name="TextBox 3"/>
          <p:cNvSpPr txBox="1"/>
          <p:nvPr userDrawn="1"/>
        </p:nvSpPr>
        <p:spPr>
          <a:xfrm>
            <a:off x="1066800" y="4671060"/>
            <a:ext cx="1066800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70000"/>
              <a:buFont typeface="Wingdings" pitchFamily="2" charset="2"/>
              <a:buNone/>
            </a:pPr>
            <a:r>
              <a:rPr lang="en-US" sz="1800" dirty="0">
                <a:latin typeface="Ubuntu" panose="020B0504030602030204" pitchFamily="34" charset="0"/>
              </a:rPr>
              <a:t>#DOES16</a:t>
            </a:r>
          </a:p>
        </p:txBody>
      </p:sp>
    </p:spTree>
    <p:extLst>
      <p:ext uri="{BB962C8B-B14F-4D97-AF65-F5344CB8AC3E}">
        <p14:creationId xmlns:p14="http://schemas.microsoft.com/office/powerpoint/2010/main" val="276390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2" r:id="rId3"/>
    <p:sldLayoutId id="2147483670" r:id="rId4"/>
    <p:sldLayoutId id="2147483672" r:id="rId5"/>
    <p:sldLayoutId id="2147483677" r:id="rId6"/>
    <p:sldLayoutId id="2147483671" r:id="rId7"/>
    <p:sldLayoutId id="2147483678" r:id="rId8"/>
    <p:sldLayoutId id="2147483679" r:id="rId9"/>
    <p:sldLayoutId id="2147483680" r:id="rId10"/>
    <p:sldLayoutId id="2147483651" r:id="rId11"/>
    <p:sldLayoutId id="2147483663" r:id="rId12"/>
    <p:sldLayoutId id="2147483664" r:id="rId13"/>
    <p:sldLayoutId id="2147483665" r:id="rId14"/>
    <p:sldLayoutId id="2147483655" r:id="rId15"/>
    <p:sldLayoutId id="2147483668" r:id="rId16"/>
    <p:sldLayoutId id="2147483654" r:id="rId17"/>
    <p:sldLayoutId id="2147483661" r:id="rId18"/>
    <p:sldLayoutId id="2147483669" r:id="rId19"/>
    <p:sldLayoutId id="2147483667" r:id="rId20"/>
    <p:sldLayoutId id="2147483666" r:id="rId21"/>
    <p:sldLayoutId id="2147483656" r:id="rId22"/>
    <p:sldLayoutId id="2147483657" r:id="rId23"/>
    <p:sldLayoutId id="2147483658" r:id="rId24"/>
    <p:sldLayoutId id="2147483674" r:id="rId25"/>
    <p:sldLayoutId id="2147483675" r:id="rId26"/>
    <p:sldLayoutId id="2147483673" r:id="rId27"/>
    <p:sldLayoutId id="2147483676" r:id="rId28"/>
    <p:sldLayoutId id="2147483662" r:id="rId29"/>
    <p:sldLayoutId id="2147483681" r:id="rId30"/>
  </p:sldLayoutIdLst>
  <p:hf hdr="0"/>
  <p:txStyles>
    <p:titleStyle>
      <a:lvl1pPr algn="l" defTabSz="617220" rtl="0" eaLnBrk="1" latinLnBrk="0" hangingPunct="1"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Tx/>
        <a:buSzTx/>
        <a:buFont typeface="Arial" pitchFamily="34" charset="0"/>
        <a:buNone/>
        <a:tabLst/>
        <a:defRPr sz="2200" kern="1200" baseline="0">
          <a:solidFill>
            <a:srgbClr val="5F5F5F"/>
          </a:solidFill>
          <a:latin typeface="+mn-lt"/>
          <a:ea typeface="+mn-ea"/>
          <a:cs typeface="+mn-cs"/>
        </a:defRPr>
      </a:lvl1pPr>
      <a:lvl2pPr marL="157163" marR="0" indent="-157163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>
          <a:srgbClr val="01A1E7"/>
        </a:buClr>
        <a:buSzTx/>
        <a:buFont typeface="Arial" panose="020B0604020202020204" pitchFamily="34" charset="0"/>
        <a:buChar char="•"/>
        <a:tabLst/>
        <a:defRPr sz="2000" b="0" kern="1200">
          <a:solidFill>
            <a:srgbClr val="5F5F5F"/>
          </a:solidFill>
          <a:latin typeface="+mn-lt"/>
          <a:ea typeface="+mn-ea"/>
          <a:cs typeface="+mn-cs"/>
        </a:defRPr>
      </a:lvl2pPr>
      <a:lvl3pPr marL="398463" marR="0" indent="-168275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>
          <a:srgbClr val="01A1E7"/>
        </a:buClr>
        <a:buSzPct val="70000"/>
        <a:buFont typeface="Wingdings" panose="05000000000000000000" pitchFamily="2" charset="2"/>
        <a:buChar char="§"/>
        <a:tabLst/>
        <a:defRPr sz="2000" kern="1200">
          <a:solidFill>
            <a:srgbClr val="5F5F5F"/>
          </a:solidFill>
          <a:latin typeface="+mn-lt"/>
          <a:ea typeface="+mn-ea"/>
          <a:cs typeface="+mn-cs"/>
        </a:defRPr>
      </a:lvl3pPr>
      <a:lvl4pPr marL="630238" marR="0" indent="-168275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>
          <a:srgbClr val="01A1E7"/>
        </a:buClr>
        <a:buSzPct val="70000"/>
        <a:buFont typeface="Courier New" panose="02070309020205020404" pitchFamily="49" charset="0"/>
        <a:buChar char="o"/>
        <a:tabLst/>
        <a:defRPr sz="1800" kern="1200">
          <a:solidFill>
            <a:srgbClr val="5F5F5F"/>
          </a:solidFill>
          <a:latin typeface="+mn-lt"/>
          <a:ea typeface="+mn-ea"/>
          <a:cs typeface="+mn-cs"/>
        </a:defRPr>
      </a:lvl4pPr>
      <a:lvl5pPr marL="860425" marR="0" indent="-177800" algn="l" defTabSz="617220" rtl="0" eaLnBrk="1" fontAlgn="auto" latinLnBrk="0" hangingPunct="1">
        <a:lnSpc>
          <a:spcPct val="100000"/>
        </a:lnSpc>
        <a:spcBef>
          <a:spcPts val="135"/>
        </a:spcBef>
        <a:spcAft>
          <a:spcPts val="135"/>
        </a:spcAft>
        <a:buClr>
          <a:srgbClr val="01A1E7"/>
        </a:buClr>
        <a:buSzTx/>
        <a:buFont typeface="Arial" panose="020B0604020202020204" pitchFamily="34" charset="0"/>
        <a:buChar char="»"/>
        <a:tabLst/>
        <a:defRPr sz="1800" kern="1200" baseline="0">
          <a:solidFill>
            <a:srgbClr val="5F5F5F"/>
          </a:solidFill>
          <a:latin typeface="+mn-lt"/>
          <a:ea typeface="+mn-ea"/>
          <a:cs typeface="+mn-cs"/>
        </a:defRPr>
      </a:lvl5pPr>
      <a:lvl6pPr marL="0" indent="0" algn="l" defTabSz="617220" rtl="0" eaLnBrk="1" latinLnBrk="0" hangingPunct="1">
        <a:spcBef>
          <a:spcPts val="135"/>
        </a:spcBef>
        <a:spcAft>
          <a:spcPts val="135"/>
        </a:spcAft>
        <a:buFont typeface="Arial" pitchFamily="34" charset="0"/>
        <a:buNone/>
        <a:defRPr sz="1620" kern="1200">
          <a:solidFill>
            <a:schemeClr val="accent5"/>
          </a:solidFill>
          <a:latin typeface="+mn-lt"/>
          <a:ea typeface="+mn-ea"/>
          <a:cs typeface="+mn-cs"/>
        </a:defRPr>
      </a:lvl6pPr>
      <a:lvl7pPr marL="0" indent="0" algn="l" defTabSz="617220" rtl="0" eaLnBrk="1" latinLnBrk="0" hangingPunct="1">
        <a:spcBef>
          <a:spcPts val="135"/>
        </a:spcBef>
        <a:spcAft>
          <a:spcPts val="135"/>
        </a:spcAft>
        <a:buFont typeface="Arial" pitchFamily="34" charset="0"/>
        <a:buNone/>
        <a:defRPr sz="1620" kern="1200">
          <a:solidFill>
            <a:schemeClr val="accent6"/>
          </a:solidFill>
          <a:latin typeface="+mn-lt"/>
          <a:ea typeface="+mn-ea"/>
          <a:cs typeface="+mn-cs"/>
        </a:defRPr>
      </a:lvl7pPr>
      <a:lvl8pPr marL="0" indent="0" algn="l" defTabSz="617220" rtl="0" eaLnBrk="1" latinLnBrk="0" hangingPunct="1">
        <a:spcBef>
          <a:spcPts val="135"/>
        </a:spcBef>
        <a:spcAft>
          <a:spcPts val="135"/>
        </a:spcAft>
        <a:buFont typeface="Arial" pitchFamily="34" charset="0"/>
        <a:buNone/>
        <a:defRPr sz="1620" kern="1200">
          <a:solidFill>
            <a:schemeClr val="accent3"/>
          </a:solidFill>
          <a:latin typeface="+mn-lt"/>
          <a:ea typeface="+mn-ea"/>
          <a:cs typeface="+mn-cs"/>
        </a:defRPr>
      </a:lvl8pPr>
      <a:lvl9pPr marL="0" indent="0" algn="l" defTabSz="617220" rtl="0" eaLnBrk="1" latinLnBrk="0" hangingPunct="1">
        <a:spcBef>
          <a:spcPts val="135"/>
        </a:spcBef>
        <a:spcAft>
          <a:spcPts val="135"/>
        </a:spcAft>
        <a:buFont typeface="Arial" pitchFamily="34" charset="0"/>
        <a:buNone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83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305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66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27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algn="l" defTabSz="617220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ITIL And DevOps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Fulton, GTAM, Electric Cloud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0" y="3972238"/>
            <a:ext cx="1752600" cy="1177612"/>
          </a:xfrm>
          <a:custGeom>
            <a:avLst/>
            <a:gdLst>
              <a:gd name="connsiteX0" fmla="*/ 0 w 1981200"/>
              <a:gd name="connsiteY0" fmla="*/ 1733550 h 1733550"/>
              <a:gd name="connsiteX1" fmla="*/ 990600 w 1981200"/>
              <a:gd name="connsiteY1" fmla="*/ 0 h 1733550"/>
              <a:gd name="connsiteX2" fmla="*/ 1981200 w 1981200"/>
              <a:gd name="connsiteY2" fmla="*/ 1733550 h 1733550"/>
              <a:gd name="connsiteX3" fmla="*/ 0 w 1981200"/>
              <a:gd name="connsiteY3" fmla="*/ 1733550 h 1733550"/>
              <a:gd name="connsiteX0" fmla="*/ 0 w 1981200"/>
              <a:gd name="connsiteY0" fmla="*/ 1752600 h 1752600"/>
              <a:gd name="connsiteX1" fmla="*/ 0 w 1981200"/>
              <a:gd name="connsiteY1" fmla="*/ 0 h 1752600"/>
              <a:gd name="connsiteX2" fmla="*/ 1981200 w 1981200"/>
              <a:gd name="connsiteY2" fmla="*/ 1752600 h 1752600"/>
              <a:gd name="connsiteX3" fmla="*/ 0 w 1981200"/>
              <a:gd name="connsiteY3" fmla="*/ 1752600 h 1752600"/>
              <a:gd name="connsiteX0" fmla="*/ 0 w 2451100"/>
              <a:gd name="connsiteY0" fmla="*/ 1752600 h 1758950"/>
              <a:gd name="connsiteX1" fmla="*/ 0 w 2451100"/>
              <a:gd name="connsiteY1" fmla="*/ 0 h 1758950"/>
              <a:gd name="connsiteX2" fmla="*/ 2451100 w 2451100"/>
              <a:gd name="connsiteY2" fmla="*/ 1758950 h 1758950"/>
              <a:gd name="connsiteX3" fmla="*/ 0 w 2451100"/>
              <a:gd name="connsiteY3" fmla="*/ 1752600 h 1758950"/>
              <a:gd name="connsiteX0" fmla="*/ 0 w 2562514"/>
              <a:gd name="connsiteY0" fmla="*/ 1752600 h 1758950"/>
              <a:gd name="connsiteX1" fmla="*/ 0 w 2562514"/>
              <a:gd name="connsiteY1" fmla="*/ 0 h 1758950"/>
              <a:gd name="connsiteX2" fmla="*/ 2562514 w 2562514"/>
              <a:gd name="connsiteY2" fmla="*/ 1758950 h 1758950"/>
              <a:gd name="connsiteX3" fmla="*/ 0 w 2562514"/>
              <a:gd name="connsiteY3" fmla="*/ 1752600 h 1758950"/>
              <a:gd name="connsiteX0" fmla="*/ 0 w 2562514"/>
              <a:gd name="connsiteY0" fmla="*/ 1715462 h 1721812"/>
              <a:gd name="connsiteX1" fmla="*/ 0 w 2562514"/>
              <a:gd name="connsiteY1" fmla="*/ 0 h 1721812"/>
              <a:gd name="connsiteX2" fmla="*/ 2562514 w 2562514"/>
              <a:gd name="connsiteY2" fmla="*/ 1721812 h 1721812"/>
              <a:gd name="connsiteX3" fmla="*/ 0 w 2562514"/>
              <a:gd name="connsiteY3" fmla="*/ 1715462 h 172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2514" h="1721812">
                <a:moveTo>
                  <a:pt x="0" y="1715462"/>
                </a:moveTo>
                <a:lnTo>
                  <a:pt x="0" y="0"/>
                </a:lnTo>
                <a:lnTo>
                  <a:pt x="2562514" y="1721812"/>
                </a:lnTo>
                <a:lnTo>
                  <a:pt x="0" y="1715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4095750"/>
            <a:ext cx="1328737" cy="89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6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Explained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198" b="43580"/>
          <a:stretch/>
        </p:blipFill>
        <p:spPr>
          <a:xfrm>
            <a:off x="-79857" y="819150"/>
            <a:ext cx="5947257" cy="1940368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1828800" y="2348038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Screen Shot 2016-10-05 at 7.51.08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60" y="2376660"/>
            <a:ext cx="5410200" cy="1588675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2778760" y="3714750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2451100" y="2383010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3962400" y="3683000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4373880" y="3679585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3139440" y="1845800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5455920" y="3721100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3810000" y="2389360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4495800" y="1566400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5943600" y="3679585"/>
            <a:ext cx="822960" cy="822960"/>
          </a:xfrm>
          <a:prstGeom prst="up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ElectricFlow</a:t>
            </a:r>
            <a:r>
              <a:rPr lang="en-US" dirty="0"/>
              <a:t>™ Service Now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1047750"/>
            <a:ext cx="8305800" cy="3293269"/>
          </a:xfrm>
        </p:spPr>
        <p:txBody>
          <a:bodyPr/>
          <a:lstStyle/>
          <a:p>
            <a:pPr algn="ctr"/>
            <a:r>
              <a:rPr lang="en-US" dirty="0"/>
              <a:t>Bi-directional </a:t>
            </a:r>
            <a:r>
              <a:rPr lang="en-US"/>
              <a:t>communication plugin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ElectricFlow</a:t>
            </a:r>
            <a:r>
              <a:rPr lang="en-US" dirty="0"/>
              <a:t> connects IT Service Management processes </a:t>
            </a:r>
            <a:br>
              <a:rPr lang="en-US" dirty="0"/>
            </a:br>
            <a:r>
              <a:rPr lang="en-US" dirty="0"/>
              <a:t>with scalable DevOps Release Automation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68" y="1885950"/>
            <a:ext cx="998865" cy="9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Christopher Fulton</a:t>
            </a:r>
          </a:p>
          <a:p>
            <a:r>
              <a:rPr lang="en-US" dirty="0" err="1"/>
              <a:t>cfulton@electric-cloud.com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9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ITIL, ITSM, and 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68" y="2065968"/>
            <a:ext cx="998865" cy="998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20090"/>
            <a:ext cx="3392424" cy="3392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76" y="720090"/>
            <a:ext cx="3392424" cy="33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5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process fit into </a:t>
            </a:r>
            <a:r>
              <a:rPr lang="en-US" dirty="0" err="1"/>
              <a:t>DevOps</a:t>
            </a:r>
            <a:r>
              <a:rPr lang="en-US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Getting “stuck” in change management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do you stop “waiting for approvals”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Should you automate certain approvals?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67" y="1276350"/>
            <a:ext cx="4842933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8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out of waiting for approvals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dirty="0"/>
              <a:t>Categorize changes</a:t>
            </a:r>
          </a:p>
          <a:p>
            <a:pPr lvl="2"/>
            <a:r>
              <a:rPr lang="en-US" dirty="0"/>
              <a:t>High / Medium / Low</a:t>
            </a:r>
          </a:p>
          <a:p>
            <a:pPr lvl="1"/>
            <a:r>
              <a:rPr lang="en-US" dirty="0"/>
              <a:t>Automate information</a:t>
            </a:r>
          </a:p>
          <a:p>
            <a:pPr lvl="1"/>
            <a:r>
              <a:rPr lang="en-US" dirty="0"/>
              <a:t>Get “humans” out of the business of creating change tickets</a:t>
            </a:r>
          </a:p>
          <a:p>
            <a:pPr lvl="1"/>
            <a:r>
              <a:rPr lang="en-US" dirty="0"/>
              <a:t>Auto-approve low risk changes, if no dependency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0" y="1536700"/>
            <a:ext cx="3924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3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out of waiting for approvals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dirty="0"/>
              <a:t>Automate the process from “approved” to deploying to an environment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Keep logs of everything (done for you in </a:t>
            </a:r>
            <a:r>
              <a:rPr lang="en-US" dirty="0" err="1"/>
              <a:t>ElectricFlow</a:t>
            </a:r>
            <a:r>
              <a:rPr lang="en-US" dirty="0"/>
              <a:t>™)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1" y="1504950"/>
            <a:ext cx="3700351" cy="22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5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Example</a:t>
            </a:r>
          </a:p>
        </p:txBody>
      </p:sp>
    </p:spTree>
    <p:extLst>
      <p:ext uri="{BB962C8B-B14F-4D97-AF65-F5344CB8AC3E}">
        <p14:creationId xmlns:p14="http://schemas.microsoft.com/office/powerpoint/2010/main" val="30822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DevOps</a:t>
            </a:r>
            <a:r>
              <a:rPr lang="en-US" dirty="0"/>
              <a:t> and ITIL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198" b="43580"/>
          <a:stretch/>
        </p:blipFill>
        <p:spPr>
          <a:xfrm>
            <a:off x="-79857" y="1352550"/>
            <a:ext cx="9376257" cy="3059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81200" y="1885950"/>
            <a:ext cx="10668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5" name="Rectangle 4"/>
          <p:cNvSpPr/>
          <p:nvPr/>
        </p:nvSpPr>
        <p:spPr>
          <a:xfrm>
            <a:off x="3048000" y="1885950"/>
            <a:ext cx="10668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6" name="Rectangle 5"/>
          <p:cNvSpPr/>
          <p:nvPr/>
        </p:nvSpPr>
        <p:spPr>
          <a:xfrm>
            <a:off x="4058653" y="1874921"/>
            <a:ext cx="10668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7" name="Rectangle 6"/>
          <p:cNvSpPr/>
          <p:nvPr/>
        </p:nvSpPr>
        <p:spPr>
          <a:xfrm>
            <a:off x="5069306" y="1880937"/>
            <a:ext cx="10668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8" name="Rectangle 7"/>
          <p:cNvSpPr/>
          <p:nvPr/>
        </p:nvSpPr>
        <p:spPr>
          <a:xfrm>
            <a:off x="6124074" y="1866900"/>
            <a:ext cx="10668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  <p:sp>
        <p:nvSpPr>
          <p:cNvPr id="9" name="Rectangle 8"/>
          <p:cNvSpPr/>
          <p:nvPr/>
        </p:nvSpPr>
        <p:spPr>
          <a:xfrm>
            <a:off x="7186863" y="1853411"/>
            <a:ext cx="1066800" cy="205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b="1" dirty="0" err="1"/>
          </a:p>
        </p:txBody>
      </p:sp>
    </p:spTree>
    <p:extLst>
      <p:ext uri="{BB962C8B-B14F-4D97-AF65-F5344CB8AC3E}">
        <p14:creationId xmlns:p14="http://schemas.microsoft.com/office/powerpoint/2010/main" val="216016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ElectricFlow</a:t>
            </a:r>
            <a:r>
              <a:rPr lang="en-US" dirty="0"/>
              <a:t>™ Environment</a:t>
            </a:r>
          </a:p>
        </p:txBody>
      </p:sp>
      <p:pic>
        <p:nvPicPr>
          <p:cNvPr id="4" name="Picture 3" descr="Screen Shot 2016-10-05 at 7.49.4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500"/>
            <a:ext cx="9144000" cy="22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1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ElectricFlow</a:t>
            </a:r>
            <a:r>
              <a:rPr lang="en-US" dirty="0"/>
              <a:t>™ Pipeline</a:t>
            </a:r>
          </a:p>
        </p:txBody>
      </p:sp>
      <p:pic>
        <p:nvPicPr>
          <p:cNvPr id="4" name="Picture 3" descr="Screen Shot 2016-10-05 at 7.51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268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07838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 Cloud PPT Template 16x9-20140718.1">
  <a:themeElements>
    <a:clrScheme name="Electric Cloud">
      <a:dk1>
        <a:srgbClr val="111111"/>
      </a:dk1>
      <a:lt1>
        <a:srgbClr val="FFFFFF"/>
      </a:lt1>
      <a:dk2>
        <a:srgbClr val="A0A0A0"/>
      </a:dk2>
      <a:lt2>
        <a:srgbClr val="505050"/>
      </a:lt2>
      <a:accent1>
        <a:srgbClr val="01A1E7"/>
      </a:accent1>
      <a:accent2>
        <a:srgbClr val="FE9901"/>
      </a:accent2>
      <a:accent3>
        <a:srgbClr val="00A99D"/>
      </a:accent3>
      <a:accent4>
        <a:srgbClr val="FF490B"/>
      </a:accent4>
      <a:accent5>
        <a:srgbClr val="05C8CD"/>
      </a:accent5>
      <a:accent6>
        <a:srgbClr val="5ECCFE"/>
      </a:accent6>
      <a:hlink>
        <a:srgbClr val="00A1E7"/>
      </a:hlink>
      <a:folHlink>
        <a:srgbClr val="FE9901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lIns="72000" tIns="72000" rIns="72000" bIns="72000" rtlCol="0" anchor="ctr"/>
      <a:lstStyle>
        <a:defPPr algn="ctr">
          <a:spcBef>
            <a:spcPts val="300"/>
          </a:spcBef>
          <a:spcAft>
            <a:spcPts val="300"/>
          </a:spcAft>
          <a:defRPr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0975" indent="-180975">
          <a:spcBef>
            <a:spcPts val="200"/>
          </a:spcBef>
          <a:spcAft>
            <a:spcPts val="200"/>
          </a:spcAft>
          <a:buClr>
            <a:schemeClr val="accent1"/>
          </a:buClr>
          <a:buSzPct val="70000"/>
          <a:buFont typeface="Wingdings" pitchFamily="2" charset="2"/>
          <a:buChar char="n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title2.pptx" id="{453840BD-3BFB-4F5A-9E53-A92418177D62}" vid="{CC85FA32-56F0-444A-93DB-CDABF849B46F}"/>
    </a:ext>
  </a:extLst>
</a:theme>
</file>

<file path=ppt/theme/theme2.xml><?xml version="1.0" encoding="utf-8"?>
<a:theme xmlns:a="http://schemas.openxmlformats.org/drawingml/2006/main" name="Larissa">
  <a:themeElements>
    <a:clrScheme name="Canto">
      <a:dk1>
        <a:sysClr val="windowText" lastClr="000000"/>
      </a:dk1>
      <a:lt1>
        <a:sysClr val="window" lastClr="FFFFFF"/>
      </a:lt1>
      <a:dk2>
        <a:srgbClr val="A0A0A0"/>
      </a:dk2>
      <a:lt2>
        <a:srgbClr val="505050"/>
      </a:lt2>
      <a:accent1>
        <a:srgbClr val="00AABE"/>
      </a:accent1>
      <a:accent2>
        <a:srgbClr val="B8E6EB"/>
      </a:accent2>
      <a:accent3>
        <a:srgbClr val="8FC888"/>
      </a:accent3>
      <a:accent4>
        <a:srgbClr val="DDEFDB"/>
      </a:accent4>
      <a:accent5>
        <a:srgbClr val="F00046"/>
      </a:accent5>
      <a:accent6>
        <a:srgbClr val="FA9100"/>
      </a:accent6>
      <a:hlink>
        <a:srgbClr val="00AABE"/>
      </a:hlink>
      <a:folHlink>
        <a:srgbClr val="00AABE"/>
      </a:folHlink>
    </a:clrScheme>
    <a:fontScheme name="Can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lIns="72000" tIns="72000" rIns="72000" bIns="72000" rtlCol="0" anchor="ctr"/>
      <a:lstStyle>
        <a:defPPr algn="ctr">
          <a:spcBef>
            <a:spcPts val="200"/>
          </a:spcBef>
          <a:spcAft>
            <a:spcPts val="200"/>
          </a:spcAft>
          <a:defRPr sz="14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0975" indent="-180975">
          <a:spcBef>
            <a:spcPts val="200"/>
          </a:spcBef>
          <a:spcAft>
            <a:spcPts val="200"/>
          </a:spcAft>
          <a:buClr>
            <a:schemeClr val="accent1"/>
          </a:buClr>
          <a:buSzPct val="70000"/>
          <a:buFont typeface="Wingdings" pitchFamily="2" charset="2"/>
          <a:buChar char="n"/>
          <a:defRPr sz="11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Canto">
      <a:dk1>
        <a:sysClr val="windowText" lastClr="000000"/>
      </a:dk1>
      <a:lt1>
        <a:sysClr val="window" lastClr="FFFFFF"/>
      </a:lt1>
      <a:dk2>
        <a:srgbClr val="A0A0A0"/>
      </a:dk2>
      <a:lt2>
        <a:srgbClr val="505050"/>
      </a:lt2>
      <a:accent1>
        <a:srgbClr val="00AABE"/>
      </a:accent1>
      <a:accent2>
        <a:srgbClr val="B8E6EB"/>
      </a:accent2>
      <a:accent3>
        <a:srgbClr val="8FC888"/>
      </a:accent3>
      <a:accent4>
        <a:srgbClr val="DDEFDB"/>
      </a:accent4>
      <a:accent5>
        <a:srgbClr val="F00046"/>
      </a:accent5>
      <a:accent6>
        <a:srgbClr val="FA9100"/>
      </a:accent6>
      <a:hlink>
        <a:srgbClr val="00AABE"/>
      </a:hlink>
      <a:folHlink>
        <a:srgbClr val="00AABE"/>
      </a:folHlink>
    </a:clrScheme>
    <a:fontScheme name="Can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200"/>
          </a:spcBef>
          <a:spcAft>
            <a:spcPts val="200"/>
          </a:spcAft>
          <a:defRPr sz="14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80975" indent="-180975">
          <a:spcBef>
            <a:spcPts val="200"/>
          </a:spcBef>
          <a:spcAft>
            <a:spcPts val="200"/>
          </a:spcAft>
          <a:buClr>
            <a:schemeClr val="accent1"/>
          </a:buClr>
          <a:buSzPct val="70000"/>
          <a:buFont typeface="Wingdings" pitchFamily="2" charset="2"/>
          <a:buChar char="n"/>
          <a:defRPr sz="1100" dirty="0" err="1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Electric Cloud PPT Template 16x9-20140718.1</Template>
  <TotalTime>6209</TotalTime>
  <Words>324</Words>
  <Application>Microsoft Office PowerPoint</Application>
  <PresentationFormat>On-screen Show (16:9)</PresentationFormat>
  <Paragraphs>59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Trebuchet MS</vt:lpstr>
      <vt:lpstr>Ubuntu</vt:lpstr>
      <vt:lpstr>Wingdings</vt:lpstr>
      <vt:lpstr>Electric Cloud PPT Template 16x9-20140718.1</vt:lpstr>
      <vt:lpstr>ITIL And DevOps</vt:lpstr>
      <vt:lpstr>ITIL, ITSM, and DevOps</vt:lpstr>
      <vt:lpstr>How does process fit into DevOps?</vt:lpstr>
      <vt:lpstr>Getting out of waiting for approvals</vt:lpstr>
      <vt:lpstr>Getting out of waiting for approvals</vt:lpstr>
      <vt:lpstr>Practical Example</vt:lpstr>
      <vt:lpstr>Example of DevOps and ITIL process</vt:lpstr>
      <vt:lpstr>ElectricFlow™ Environment</vt:lpstr>
      <vt:lpstr>ElectricFlow™ Pipeline</vt:lpstr>
      <vt:lpstr>Process Explained</vt:lpstr>
      <vt:lpstr>ElectricFlow™ Service Now Plugin</vt:lpstr>
      <vt:lpstr>PowerPoint Presentation</vt:lpstr>
    </vt:vector>
  </TitlesOfParts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Maxey</dc:creator>
  <cp:lastModifiedBy>Avigail Ofer</cp:lastModifiedBy>
  <cp:revision>44</cp:revision>
  <cp:lastPrinted>2014-06-16T15:36:10Z</cp:lastPrinted>
  <dcterms:created xsi:type="dcterms:W3CDTF">2016-10-03T20:23:26Z</dcterms:created>
  <dcterms:modified xsi:type="dcterms:W3CDTF">2016-11-03T19:08:42Z</dcterms:modified>
</cp:coreProperties>
</file>